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333" r:id="rId4"/>
    <p:sldId id="334" r:id="rId5"/>
    <p:sldId id="330" r:id="rId6"/>
    <p:sldId id="335" r:id="rId7"/>
    <p:sldId id="331" r:id="rId8"/>
    <p:sldId id="309" r:id="rId9"/>
    <p:sldId id="268" r:id="rId10"/>
    <p:sldId id="270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CED5"/>
    <a:srgbClr val="047875"/>
    <a:srgbClr val="ECB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51"/>
    <p:restoredTop sz="94610"/>
  </p:normalViewPr>
  <p:slideViewPr>
    <p:cSldViewPr snapToGrid="0" snapToObjects="1">
      <p:cViewPr>
        <p:scale>
          <a:sx n="190" d="100"/>
          <a:sy n="190" d="100"/>
        </p:scale>
        <p:origin x="798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0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22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2E7CCFA-BDC9-4A88-8B2D-AC29B7CE67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20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42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10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4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8778240" y="475488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130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lvl1pPr>
          </a:lstStyle>
          <a:p>
            <a:pPr algn="l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3067DEB-268D-4E1E-8000-1631BC470B1A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D543-73B0-41B9-812B-413E28D6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8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8778240" y="475488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130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lvl1pPr>
          </a:lstStyle>
          <a:p>
            <a:pPr algn="l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5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15.png"/><Relationship Id="rId14" Type="http://schemas.openxmlformats.org/officeDocument/2006/relationships/image" Target="../media/image6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"/>
          <p:cNvSpPr/>
          <p:nvPr/>
        </p:nvSpPr>
        <p:spPr>
          <a:xfrm>
            <a:off x="107" y="291218"/>
            <a:ext cx="914376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x-none"/>
          </a:p>
        </p:txBody>
      </p:sp>
      <p:pic>
        <p:nvPicPr>
          <p:cNvPr id="2" name="Picture 1" descr="A fountain with a ball on top&#10;&#10;Description automatically generated">
            <a:extLst>
              <a:ext uri="{FF2B5EF4-FFF2-40B4-BE49-F238E27FC236}">
                <a16:creationId xmlns:a16="http://schemas.microsoft.com/office/drawing/2014/main" xmlns="" id="{2B1B7B81-F931-E5BD-CDC7-723B1A889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"/>
            <a:ext cx="9144000" cy="5142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5"/>
    </mc:Choice>
    <mc:Fallback xmlns="">
      <p:transition spd="slow" advTm="792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" y="16128"/>
            <a:ext cx="9133681" cy="5133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4"/>
    </mc:Choice>
    <mc:Fallback xmlns="">
      <p:transition spd="slow" advTm="559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4068249" y="276447"/>
            <a:ext cx="4654838" cy="168526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3000"/>
              </a:lnSpc>
              <a:spcBef>
                <a:spcPts val="600"/>
              </a:spcBef>
            </a:pPr>
            <a:r>
              <a:rPr lang="en-GB" sz="28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Naš </a:t>
            </a:r>
            <a:r>
              <a:rPr lang="en-GB" sz="2800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proizvod</a:t>
            </a:r>
            <a:r>
              <a:rPr lang="en-GB" sz="28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je </a:t>
            </a:r>
            <a:r>
              <a:rPr lang="en-GB" sz="2800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rešenje</a:t>
            </a:r>
            <a:r>
              <a:rPr lang="en-GB" sz="28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2800" b="1" i="0" dirty="0" err="1" smtClean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za</a:t>
            </a:r>
            <a:r>
              <a:rPr lang="sr-Latn-RS" sz="2800" b="1" i="0" dirty="0" smtClean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2800" b="1" i="0" dirty="0" err="1" smtClean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tržište</a:t>
            </a:r>
            <a:r>
              <a:rPr lang="en-GB" sz="2800" b="1" i="0" dirty="0" smtClean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2800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građevinarstva</a:t>
            </a:r>
            <a:r>
              <a:rPr lang="en-GB" sz="28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2800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koje</a:t>
            </a:r>
            <a:r>
              <a:rPr lang="en-GB" sz="28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2800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traži</a:t>
            </a:r>
            <a:r>
              <a:rPr lang="en-GB" sz="28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2800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moderne</a:t>
            </a:r>
            <a:r>
              <a:rPr lang="en-GB" sz="28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2800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i</a:t>
            </a:r>
            <a:r>
              <a:rPr lang="en-GB" sz="28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2800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ekološki</a:t>
            </a:r>
            <a:r>
              <a:rPr lang="en-GB" sz="28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2800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prihvatljive</a:t>
            </a:r>
            <a:r>
              <a:rPr lang="en-GB" sz="28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2800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materijale</a:t>
            </a:r>
            <a:r>
              <a:rPr lang="en-GB" sz="28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.</a:t>
            </a:r>
            <a:endParaRPr lang="en-US" sz="2800" b="1" dirty="0"/>
          </a:p>
        </p:txBody>
      </p:sp>
      <p:sp>
        <p:nvSpPr>
          <p:cNvPr id="9" name="Text 5"/>
          <p:cNvSpPr/>
          <p:nvPr/>
        </p:nvSpPr>
        <p:spPr>
          <a:xfrm>
            <a:off x="4068249" y="2314868"/>
            <a:ext cx="4865514" cy="2615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470"/>
              </a:lnSpc>
              <a:buFont typeface="Arial" panose="020B0604020202020204" pitchFamily="34" charset="0"/>
              <a:buChar char="•"/>
            </a:pPr>
            <a:r>
              <a:rPr lang="sr-Latn-RS" sz="1400" kern="1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400" kern="1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apravljen</a:t>
            </a:r>
            <a:r>
              <a:rPr lang="en-US" sz="1400" kern="1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od </a:t>
            </a:r>
            <a:r>
              <a:rPr lang="sr-Latn-RS" sz="1400" kern="1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više od </a:t>
            </a:r>
            <a:r>
              <a:rPr lang="en-US" sz="1400" b="1" kern="1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75</a:t>
            </a:r>
            <a:r>
              <a:rPr lang="en-US" sz="1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%  </a:t>
            </a:r>
            <a:r>
              <a:rPr lang="en-US" sz="14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recikliranog</a:t>
            </a:r>
            <a:r>
              <a:rPr lang="en-US" sz="1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stakla</a:t>
            </a:r>
            <a:r>
              <a:rPr lang="en-US" sz="1400" b="1" kern="0" spc="-24" dirty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, </a:t>
            </a:r>
          </a:p>
          <a:p>
            <a:pPr algn="l">
              <a:lnSpc>
                <a:spcPts val="1470"/>
              </a:lnSpc>
            </a:pPr>
            <a:endParaRPr lang="en-US" sz="1400" dirty="0"/>
          </a:p>
          <a:p>
            <a:pPr marL="285750" indent="-285750" algn="l">
              <a:lnSpc>
                <a:spcPts val="1470"/>
              </a:lnSpc>
              <a:buFont typeface="Arial" panose="020B0604020202020204" pitchFamily="34" charset="0"/>
              <a:buChar char="•"/>
            </a:pPr>
            <a:r>
              <a:rPr lang="en-US" sz="1400" kern="0" spc="-24" dirty="0" err="1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Primena</a:t>
            </a:r>
            <a:r>
              <a:rPr lang="en-US" sz="1400" b="0" kern="0" spc="-24" dirty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: </a:t>
            </a:r>
            <a:r>
              <a:rPr lang="en-US" sz="1400" b="0" kern="0" spc="-24" dirty="0" err="1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kuhinjske</a:t>
            </a:r>
            <a:r>
              <a:rPr lang="en-US" sz="1400" b="0" kern="0" spc="-24" dirty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 </a:t>
            </a:r>
            <a:r>
              <a:rPr lang="en-US" sz="1400" b="0" kern="0" spc="-24" dirty="0" err="1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ploče</a:t>
            </a:r>
            <a:r>
              <a:rPr lang="en-US" sz="1400" b="0" kern="0" spc="-24" dirty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, </a:t>
            </a:r>
            <a:r>
              <a:rPr lang="en-US" sz="1400" b="0" kern="0" spc="-24" dirty="0" err="1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konferencijski</a:t>
            </a:r>
            <a:r>
              <a:rPr lang="en-US" sz="1400" b="0" kern="0" spc="-24" dirty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 </a:t>
            </a:r>
            <a:r>
              <a:rPr lang="en-US" sz="1400" b="0" kern="0" spc="-24" dirty="0" err="1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stolovi</a:t>
            </a:r>
            <a:r>
              <a:rPr lang="en-US" sz="1400" b="0" kern="0" spc="-24" dirty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, </a:t>
            </a:r>
            <a:r>
              <a:rPr lang="en-US" sz="1400" b="0" kern="0" spc="-24" dirty="0" err="1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prozorske</a:t>
            </a:r>
            <a:r>
              <a:rPr lang="en-US" sz="1400" b="0" kern="0" spc="-24" dirty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 </a:t>
            </a:r>
            <a:r>
              <a:rPr lang="en-US" sz="1400" b="0" kern="0" spc="-24" dirty="0" err="1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klupice</a:t>
            </a:r>
            <a:r>
              <a:rPr lang="en-US" sz="1400" b="0" kern="0" spc="-24" dirty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, </a:t>
            </a:r>
            <a:r>
              <a:rPr lang="en-US" sz="1400" b="0" kern="0" spc="-24" dirty="0" err="1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ploče</a:t>
            </a:r>
            <a:r>
              <a:rPr lang="en-US" sz="1400" b="0" kern="0" spc="-24" dirty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 za </a:t>
            </a:r>
            <a:r>
              <a:rPr lang="en-US" sz="1400" b="0" kern="0" spc="-24" dirty="0" err="1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šankove</a:t>
            </a:r>
            <a:r>
              <a:rPr lang="en-US" sz="1400" b="0" kern="0" spc="-24" dirty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, </a:t>
            </a:r>
            <a:r>
              <a:rPr lang="en-US" sz="1400" b="0" kern="0" spc="-24" dirty="0" err="1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tuš</a:t>
            </a:r>
            <a:r>
              <a:rPr lang="en-US" sz="1400" b="0" kern="0" spc="-24" dirty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 </a:t>
            </a:r>
            <a:r>
              <a:rPr lang="en-US" sz="1400" b="0" kern="0" spc="-24" dirty="0" err="1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kade</a:t>
            </a:r>
            <a:r>
              <a:rPr lang="en-US" sz="1400" kern="0" spc="-24" dirty="0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…</a:t>
            </a:r>
            <a:r>
              <a:rPr lang="sr-Latn-RS" sz="1400" kern="0" spc="-24" dirty="0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,</a:t>
            </a:r>
            <a:endParaRPr lang="en-US" sz="1400" kern="0" spc="-24" dirty="0">
              <a:solidFill>
                <a:srgbClr val="333333"/>
              </a:solidFill>
              <a:ea typeface="Junicode" pitchFamily="34" charset="-122"/>
              <a:cs typeface="Junicode" pitchFamily="34" charset="-120"/>
            </a:endParaRPr>
          </a:p>
          <a:p>
            <a:pPr algn="l">
              <a:lnSpc>
                <a:spcPts val="1470"/>
              </a:lnSpc>
            </a:pPr>
            <a:endParaRPr lang="en-US" sz="1400" kern="0" spc="-24" dirty="0">
              <a:solidFill>
                <a:srgbClr val="333333"/>
              </a:solidFill>
              <a:ea typeface="Junicode" pitchFamily="34" charset="-122"/>
              <a:cs typeface="Junicode" pitchFamily="34" charset="-120"/>
            </a:endParaRPr>
          </a:p>
          <a:p>
            <a:pPr marL="285750" indent="-285750" algn="l">
              <a:lnSpc>
                <a:spcPts val="1470"/>
              </a:lnSpc>
              <a:buFont typeface="Arial" panose="020B0604020202020204" pitchFamily="34" charset="0"/>
              <a:buChar char="•"/>
            </a:pPr>
            <a:r>
              <a:rPr lang="sr-Latn-RS" sz="1400" b="0" kern="0" spc="-24" dirty="0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Odlična</a:t>
            </a:r>
            <a:r>
              <a:rPr lang="en-US" sz="1400" b="0" kern="0" spc="-24" dirty="0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 </a:t>
            </a:r>
            <a:r>
              <a:rPr lang="en-US" sz="1400" b="0" kern="0" spc="-24" dirty="0" err="1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mehanička</a:t>
            </a:r>
            <a:r>
              <a:rPr lang="en-US" sz="1400" b="0" kern="0" spc="-24" dirty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 </a:t>
            </a:r>
            <a:r>
              <a:rPr lang="en-US" sz="1400" b="0" kern="0" spc="-24" dirty="0" err="1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svojsta</a:t>
            </a:r>
            <a:r>
              <a:rPr lang="sr-Latn-RS" sz="1400" b="0" kern="0" spc="-24" dirty="0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,</a:t>
            </a:r>
            <a:endParaRPr lang="en-US" sz="1400" b="0" kern="0" spc="-24" dirty="0">
              <a:solidFill>
                <a:srgbClr val="333333"/>
              </a:solidFill>
              <a:ea typeface="Junicode" pitchFamily="34" charset="-122"/>
              <a:cs typeface="Junicode" pitchFamily="34" charset="-120"/>
            </a:endParaRPr>
          </a:p>
          <a:p>
            <a:pPr marL="285750" indent="-285750" algn="l">
              <a:lnSpc>
                <a:spcPts val="1470"/>
              </a:lnSpc>
              <a:buFont typeface="Arial" panose="020B0604020202020204" pitchFamily="34" charset="0"/>
              <a:buChar char="•"/>
            </a:pPr>
            <a:endParaRPr lang="en-US" sz="1400" b="0" kern="0" spc="-24" dirty="0">
              <a:solidFill>
                <a:srgbClr val="333333"/>
              </a:solidFill>
              <a:ea typeface="Junicode" pitchFamily="34" charset="-122"/>
              <a:cs typeface="Junicode" pitchFamily="34" charset="-120"/>
            </a:endParaRPr>
          </a:p>
          <a:p>
            <a:pPr marL="285750" indent="-285750">
              <a:lnSpc>
                <a:spcPts val="1470"/>
              </a:lnSpc>
              <a:buFont typeface="Arial" panose="020B0604020202020204" pitchFamily="34" charset="0"/>
              <a:buChar char="•"/>
            </a:pPr>
            <a:r>
              <a:rPr lang="sr-Latn-RS" sz="1400" b="0" kern="0" spc="-24" dirty="0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V</a:t>
            </a:r>
            <a:r>
              <a:rPr lang="en-US" sz="1400" b="0" kern="0" spc="-24" dirty="0" err="1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eoma</a:t>
            </a:r>
            <a:r>
              <a:rPr lang="en-US" sz="1400" b="0" kern="0" spc="-24" dirty="0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 </a:t>
            </a:r>
            <a:r>
              <a:rPr lang="en-US" sz="1400" b="0" kern="0" spc="-24" dirty="0" err="1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izdržljiv</a:t>
            </a:r>
            <a:r>
              <a:rPr lang="sr-Latn-RS" sz="1400" b="0" kern="0" spc="-24" dirty="0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, i postojanja i na spoljašnjim uslovima</a:t>
            </a:r>
            <a:endParaRPr lang="en-US" sz="1400" b="0" kern="0" spc="-24" dirty="0">
              <a:solidFill>
                <a:srgbClr val="333333"/>
              </a:solidFill>
              <a:ea typeface="Junicode" pitchFamily="34" charset="-122"/>
              <a:cs typeface="Junicode" pitchFamily="34" charset="-120"/>
            </a:endParaRPr>
          </a:p>
          <a:p>
            <a:pPr marL="285750" indent="-285750">
              <a:lnSpc>
                <a:spcPts val="1470"/>
              </a:lnSpc>
              <a:buFont typeface="Arial" panose="020B0604020202020204" pitchFamily="34" charset="0"/>
              <a:buChar char="•"/>
            </a:pPr>
            <a:endParaRPr lang="en-US" sz="1400" kern="0" spc="-24" dirty="0">
              <a:solidFill>
                <a:srgbClr val="333333"/>
              </a:solidFill>
              <a:effectLst/>
              <a:ea typeface="Junicode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470"/>
              </a:lnSpc>
              <a:buFont typeface="Arial" panose="020B0604020202020204" pitchFamily="34" charset="0"/>
              <a:buChar char="•"/>
            </a:pPr>
            <a:r>
              <a:rPr lang="en-US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Jedinstvene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mogućnosti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dizajna</a:t>
            </a:r>
            <a:r>
              <a:rPr lang="sr-Latn-RS" sz="1400" kern="1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lnSpc>
                <a:spcPts val="1470"/>
              </a:lnSpc>
              <a:buFont typeface="Arial" panose="020B0604020202020204" pitchFamily="34" charset="0"/>
              <a:buChar char="•"/>
            </a:pPr>
            <a:endParaRPr lang="sr-Latn-RS" sz="1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470"/>
              </a:lnSpc>
              <a:buFont typeface="Arial" panose="020B0604020202020204" pitchFamily="34" charset="0"/>
              <a:buChar char="•"/>
            </a:pPr>
            <a:r>
              <a:rPr lang="sr-Latn-RS" sz="1400" kern="1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„Eco-firiendly“ materijal.</a:t>
            </a:r>
            <a:endParaRPr lang="en-US" sz="1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ts val="1470"/>
              </a:lnSpc>
              <a:buFont typeface="Arial" panose="020B0604020202020204" pitchFamily="34" charset="0"/>
              <a:buChar char="•"/>
            </a:pPr>
            <a:endParaRPr lang="en-US" sz="1400" b="0" kern="0" spc="-24" dirty="0">
              <a:solidFill>
                <a:srgbClr val="333333"/>
              </a:solidFill>
              <a:ea typeface="Junicode" pitchFamily="34" charset="-122"/>
              <a:cs typeface="Junicode" pitchFamily="34" charset="-120"/>
            </a:endParaRPr>
          </a:p>
          <a:p>
            <a:pPr marL="285750" indent="-285750" algn="l">
              <a:lnSpc>
                <a:spcPts val="1470"/>
              </a:lnSpc>
              <a:buFont typeface="Arial" panose="020B0604020202020204" pitchFamily="34" charset="0"/>
              <a:buChar char="•"/>
            </a:pPr>
            <a:endParaRPr lang="en-US" sz="1400" kern="0" spc="-24" dirty="0">
              <a:solidFill>
                <a:srgbClr val="333333"/>
              </a:solidFill>
              <a:ea typeface="Junicode" pitchFamily="34" charset="-122"/>
            </a:endParaRPr>
          </a:p>
          <a:p>
            <a:pPr marL="285750" indent="-285750" algn="l">
              <a:lnSpc>
                <a:spcPts val="147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l">
              <a:lnSpc>
                <a:spcPts val="147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2" name="Picture 1" descr="A collage of different images of a kitchen&#10;&#10;Description automatically generated">
            <a:extLst>
              <a:ext uri="{FF2B5EF4-FFF2-40B4-BE49-F238E27FC236}">
                <a16:creationId xmlns:a16="http://schemas.microsoft.com/office/drawing/2014/main" xmlns="" id="{D0E9B099-296B-3FF6-B3D8-E40D6FB2F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68"/>
            <a:ext cx="3433312" cy="5149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7"/>
    </mc:Choice>
    <mc:Fallback xmlns="">
      <p:transition spd="slow" advTm="517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tack of colorful bricks&#10;&#10;Description automatically generated">
            <a:extLst>
              <a:ext uri="{FF2B5EF4-FFF2-40B4-BE49-F238E27FC236}">
                <a16:creationId xmlns:a16="http://schemas.microsoft.com/office/drawing/2014/main" xmlns="" id="{12D4CC9B-C2E6-836F-40CF-3FC6F91F5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363" y="0"/>
            <a:ext cx="51435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7813" y="3230360"/>
            <a:ext cx="5696106" cy="19131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470"/>
              </a:lnSpc>
            </a:pPr>
            <a:r>
              <a:rPr lang="sr-Latn-RS" sz="1400" b="0" kern="0" spc="-24" dirty="0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Fragment je firma nastala iz inovacija i konstantne težnje za unapređenjem</a:t>
            </a:r>
            <a:r>
              <a:rPr lang="en-US" sz="1400" b="0" kern="0" spc="-24" dirty="0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. </a:t>
            </a:r>
            <a:endParaRPr lang="en-US" sz="1400" dirty="0"/>
          </a:p>
          <a:p>
            <a:pPr algn="l">
              <a:lnSpc>
                <a:spcPts val="1470"/>
              </a:lnSpc>
            </a:pPr>
            <a:endParaRPr lang="en-US" sz="1400" dirty="0"/>
          </a:p>
          <a:p>
            <a:pPr algn="l">
              <a:lnSpc>
                <a:spcPts val="1470"/>
              </a:lnSpc>
            </a:pPr>
            <a:r>
              <a:rPr lang="sr-Latn-RS" sz="1400" b="0" kern="0" spc="-24" dirty="0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Na jednom od najvećih svetskih sajmova o građevinskim materijalima </a:t>
            </a:r>
            <a:r>
              <a:rPr lang="sr-Latn-RS" sz="1400" b="1" kern="0" spc="-24" dirty="0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BAU Minhen </a:t>
            </a:r>
            <a:r>
              <a:rPr lang="sr-Latn-RS" sz="1400" b="0" kern="0" spc="-24" dirty="0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smo primetili da veliki broj firmi u prvi plan ističe antimikrobne materijale kao inovaciju za budućnost</a:t>
            </a:r>
            <a:r>
              <a:rPr lang="en-US" sz="1400" b="0" kern="0" spc="-24" dirty="0" smtClean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.</a:t>
            </a:r>
            <a:endParaRPr lang="sr-Latn-RS" sz="1400" b="0" kern="0" spc="-24" dirty="0" smtClean="0">
              <a:solidFill>
                <a:srgbClr val="333333"/>
              </a:solidFill>
              <a:ea typeface="Junicode" pitchFamily="34" charset="-122"/>
              <a:cs typeface="Junicode" pitchFamily="34" charset="-120"/>
            </a:endParaRPr>
          </a:p>
          <a:p>
            <a:pPr algn="l">
              <a:lnSpc>
                <a:spcPts val="1470"/>
              </a:lnSpc>
            </a:pPr>
            <a:endParaRPr lang="sr-Latn-RS" sz="1400" kern="0" spc="-24" dirty="0">
              <a:solidFill>
                <a:srgbClr val="333333"/>
              </a:solidFill>
              <a:ea typeface="Junicode" pitchFamily="34" charset="-122"/>
            </a:endParaRPr>
          </a:p>
          <a:p>
            <a:pPr algn="l">
              <a:lnSpc>
                <a:spcPts val="1470"/>
              </a:lnSpc>
            </a:pPr>
            <a:r>
              <a:rPr lang="sr-Latn-RS" sz="1400" dirty="0" smtClean="0"/>
              <a:t>To nas je navelo da i mi razmišljamo u tom pravcu!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477813" y="2750956"/>
            <a:ext cx="3707611" cy="428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3375"/>
              </a:lnSpc>
            </a:pPr>
            <a:r>
              <a:rPr lang="sr-Latn-RS" sz="3000" b="0" kern="0" spc="-24" dirty="0" smtClean="0">
                <a:latin typeface="+mj-lt"/>
                <a:ea typeface="Cabinet Grotesk" pitchFamily="34" charset="-122"/>
                <a:cs typeface="Cabinet Grotesk" pitchFamily="34" charset="-120"/>
              </a:rPr>
              <a:t>Može li još bolje?!</a:t>
            </a:r>
            <a:endParaRPr lang="en-US" sz="3000" dirty="0">
              <a:latin typeface="+mj-lt"/>
            </a:endParaRPr>
          </a:p>
        </p:txBody>
      </p:sp>
      <p:pic>
        <p:nvPicPr>
          <p:cNvPr id="7" name="Picture 6" descr="A blue and clear glass bottles&#10;&#10;Description automatically generated">
            <a:extLst>
              <a:ext uri="{FF2B5EF4-FFF2-40B4-BE49-F238E27FC236}">
                <a16:creationId xmlns:a16="http://schemas.microsoft.com/office/drawing/2014/main" xmlns="" id="{4BC38D66-C6C8-DFDC-421B-567E4038B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914" y="145921"/>
            <a:ext cx="2626898" cy="2626898"/>
          </a:xfrm>
          <a:prstGeom prst="rect">
            <a:avLst/>
          </a:prstGeom>
        </p:spPr>
      </p:pic>
      <p:pic>
        <p:nvPicPr>
          <p:cNvPr id="12" name="Picture 11" descr="A group of brown bottles and a square&#10;&#10;Description automatically generated">
            <a:extLst>
              <a:ext uri="{FF2B5EF4-FFF2-40B4-BE49-F238E27FC236}">
                <a16:creationId xmlns:a16="http://schemas.microsoft.com/office/drawing/2014/main" xmlns="" id="{39863350-3479-220D-C44C-A433E0AB3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274" y="184324"/>
            <a:ext cx="2495126" cy="2495126"/>
          </a:xfrm>
          <a:prstGeom prst="rect">
            <a:avLst/>
          </a:prstGeom>
        </p:spPr>
      </p:pic>
      <p:pic>
        <p:nvPicPr>
          <p:cNvPr id="14" name="Picture 13" descr="A green glass bottles and a square tile&#10;&#10;Description automatically generated">
            <a:extLst>
              <a:ext uri="{FF2B5EF4-FFF2-40B4-BE49-F238E27FC236}">
                <a16:creationId xmlns:a16="http://schemas.microsoft.com/office/drawing/2014/main" xmlns="" id="{95C330C9-1080-65AA-04CE-67A530D6D0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1370" y="80029"/>
            <a:ext cx="2495126" cy="249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9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4" y="2188454"/>
            <a:ext cx="26860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43" y="227270"/>
            <a:ext cx="3171239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335" y="156093"/>
            <a:ext cx="528438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itchFamily="34" charset="0"/>
              <a:buChar char="•"/>
            </a:pPr>
            <a:r>
              <a:rPr lang="sr-Latn-RS" sz="1500" dirty="0" smtClean="0"/>
              <a:t>Sredinom 2023. godine smo stupili u saradnju sa Tehnološko-metalurškim fakultetom u Beogradu</a:t>
            </a:r>
          </a:p>
          <a:p>
            <a:endParaRPr lang="sr-Latn-RS" sz="600" dirty="0" smtClean="0"/>
          </a:p>
          <a:p>
            <a:pPr marL="214313" indent="-214313">
              <a:buFont typeface="Arial" pitchFamily="34" charset="0"/>
              <a:buChar char="•"/>
            </a:pPr>
            <a:r>
              <a:rPr lang="sr-Latn-RS" sz="1500" dirty="0" smtClean="0"/>
              <a:t>Početkom 2024. godine smo postigli antimikrobni </a:t>
            </a:r>
            <a:r>
              <a:rPr lang="sr-Latn-RS" sz="1500" dirty="0"/>
              <a:t>efekat </a:t>
            </a:r>
            <a:r>
              <a:rPr lang="sr-Latn-RS" sz="1500" dirty="0" smtClean="0"/>
              <a:t>na površini ploča upotrebom antimikrobnog </a:t>
            </a:r>
            <a:r>
              <a:rPr lang="sr-Latn-RS" sz="1500" dirty="0"/>
              <a:t>premaza</a:t>
            </a:r>
            <a:r>
              <a:rPr lang="sr-Latn-RS" sz="1500" dirty="0" smtClean="0"/>
              <a:t>.</a:t>
            </a:r>
          </a:p>
          <a:p>
            <a:endParaRPr lang="sr-Latn-RS" sz="600" dirty="0"/>
          </a:p>
          <a:p>
            <a:pPr marL="214313" indent="-214313">
              <a:buFont typeface="Arial" pitchFamily="34" charset="0"/>
              <a:buChar char="•"/>
            </a:pPr>
            <a:r>
              <a:rPr lang="sr-Latn-RS" sz="1500" dirty="0"/>
              <a:t>Premaz u sebi sadrži jone srebra koji pokazuju odlično dejstvo protiv bakterija, virusa, plesni i buđi</a:t>
            </a:r>
            <a:r>
              <a:rPr lang="sr-Latn-RS" sz="1500" dirty="0" smtClean="0"/>
              <a:t>.</a:t>
            </a:r>
          </a:p>
          <a:p>
            <a:pPr marL="214313" indent="-214313">
              <a:buFont typeface="Arial" pitchFamily="34" charset="0"/>
              <a:buChar char="•"/>
            </a:pPr>
            <a:endParaRPr lang="sr-Latn-RS" sz="600" dirty="0"/>
          </a:p>
          <a:p>
            <a:pPr marL="214313" indent="-214313">
              <a:buFont typeface="Arial" pitchFamily="34" charset="0"/>
              <a:buChar char="•"/>
            </a:pPr>
            <a:r>
              <a:rPr lang="sr-Latn-RS" sz="1500" dirty="0"/>
              <a:t>Srebro ne migrira iz premaza pa je antimirobni efekat trajan. </a:t>
            </a:r>
            <a:endParaRPr lang="en-US" sz="15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202992"/>
            <a:ext cx="28495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100" dirty="0"/>
              <a:t>U dve identične staklene posude je sipana mala količina supe. </a:t>
            </a:r>
            <a:r>
              <a:rPr lang="sr-Latn-RS" sz="1100" dirty="0"/>
              <a:t>Leva posuda je </a:t>
            </a:r>
            <a:r>
              <a:rPr lang="sr-Latn-RS" sz="1100" dirty="0" smtClean="0"/>
              <a:t>bez </a:t>
            </a:r>
            <a:r>
              <a:rPr lang="sr-Latn-RS" sz="1100" dirty="0"/>
              <a:t>a desna sa antimikrobnim premazom. </a:t>
            </a:r>
            <a:r>
              <a:rPr lang="sr-Latn-RS" sz="1100" dirty="0"/>
              <a:t>U levoj je došlo do pojave bakterijskih kultura i buđi nakon 48h dok u desnoj nije došlo do promene.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3574130" y="2627570"/>
            <a:ext cx="52418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Šta je ostalo da se uradi?</a:t>
            </a:r>
          </a:p>
          <a:p>
            <a:endParaRPr lang="sr-Latn-RS" dirty="0" smtClean="0"/>
          </a:p>
          <a:p>
            <a:pPr marL="342900" indent="-342900">
              <a:buFont typeface="+mj-lt"/>
              <a:buAutoNum type="arabicPeriod"/>
            </a:pPr>
            <a:r>
              <a:rPr lang="sr-Latn-RS" sz="1600" dirty="0" smtClean="0"/>
              <a:t>Optimizovati antimikrobni premaz da poseduje bolju adheziju ka ploči.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600" dirty="0" smtClean="0"/>
              <a:t>Optimizovati udeo antimikrobnog aditiva u premazu da se dobije najbolji odnos cena/kvalitet.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600" dirty="0" smtClean="0"/>
              <a:t>Optimizovati proces nanošenja premaza da se izbegne nastajanje efekta pomorandžine kore na površini.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600" dirty="0" smtClean="0"/>
              <a:t>Zaštita intelektualne svojine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564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>
            <a:extLst>
              <a:ext uri="{FF2B5EF4-FFF2-40B4-BE49-F238E27FC236}">
                <a16:creationId xmlns:a16="http://schemas.microsoft.com/office/drawing/2014/main" xmlns="" id="{3BDEC824-C0A1-7061-689B-4EF9F4329D66}"/>
              </a:ext>
            </a:extLst>
          </p:cNvPr>
          <p:cNvSpPr/>
          <p:nvPr/>
        </p:nvSpPr>
        <p:spPr>
          <a:xfrm>
            <a:off x="3644767" y="415309"/>
            <a:ext cx="1082577" cy="1005838"/>
          </a:xfrm>
          <a:prstGeom prst="ellipse">
            <a:avLst/>
          </a:prstGeom>
          <a:solidFill>
            <a:srgbClr val="0478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F189A838-4A39-4815-FFD3-4A0856155D0F}"/>
              </a:ext>
            </a:extLst>
          </p:cNvPr>
          <p:cNvSpPr/>
          <p:nvPr/>
        </p:nvSpPr>
        <p:spPr>
          <a:xfrm>
            <a:off x="3644767" y="2700683"/>
            <a:ext cx="1082577" cy="1006414"/>
          </a:xfrm>
          <a:prstGeom prst="ellipse">
            <a:avLst/>
          </a:prstGeom>
          <a:solidFill>
            <a:srgbClr val="7FCE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02F78882-8723-9F6C-2C39-CD334E025BB3}"/>
              </a:ext>
            </a:extLst>
          </p:cNvPr>
          <p:cNvSpPr/>
          <p:nvPr/>
        </p:nvSpPr>
        <p:spPr>
          <a:xfrm>
            <a:off x="3616659" y="1587100"/>
            <a:ext cx="1173198" cy="1042552"/>
          </a:xfrm>
          <a:prstGeom prst="ellipse">
            <a:avLst/>
          </a:prstGeom>
          <a:solidFill>
            <a:srgbClr val="ECB9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F6EDCA2-81FC-8435-6A1A-5FE8DFB68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63" y="1026856"/>
            <a:ext cx="2227032" cy="222703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578242" y="695572"/>
            <a:ext cx="3784465" cy="351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365"/>
              </a:lnSpc>
            </a:pPr>
            <a:r>
              <a:rPr lang="sr-Latn-RS" sz="1400" b="1" kern="0" spc="-24" dirty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Transakcioni sa visokim profitnim maržama</a:t>
            </a:r>
            <a:endParaRPr lang="en-US" sz="1400" b="1" dirty="0"/>
          </a:p>
        </p:txBody>
      </p:sp>
      <p:sp>
        <p:nvSpPr>
          <p:cNvPr id="8" name="Text 5"/>
          <p:cNvSpPr/>
          <p:nvPr/>
        </p:nvSpPr>
        <p:spPr>
          <a:xfrm>
            <a:off x="655676" y="1275481"/>
            <a:ext cx="1608607" cy="1608607"/>
          </a:xfrm>
          <a:prstGeom prst="roundRect">
            <a:avLst>
              <a:gd name="adj" fmla="val 45000"/>
            </a:avLst>
          </a:prstGeom>
          <a:solidFill>
            <a:srgbClr val="FFFFFF">
              <a:alpha val="0"/>
            </a:srgbClr>
          </a:solidFill>
          <a:ln w="5292">
            <a:solidFill>
              <a:srgbClr val="047875"/>
            </a:solidFill>
          </a:ln>
        </p:spPr>
        <p:txBody>
          <a:bodyPr wrap="square" lIns="89367" tIns="189905" rIns="89367" bIns="189905" rtlCol="0" anchor="ctr"/>
          <a:lstStyle/>
          <a:p>
            <a:pPr algn="ctr">
              <a:lnSpc>
                <a:spcPts val="1365"/>
              </a:lnSpc>
            </a:pPr>
            <a:endParaRPr lang="en-US" sz="1000" kern="0" spc="-24" dirty="0">
              <a:solidFill>
                <a:srgbClr val="FF0000"/>
              </a:solidFill>
              <a:latin typeface="Cabinet Grotesk" pitchFamily="34" charset="0"/>
              <a:ea typeface="Cabinet Grotesk" pitchFamily="34" charset="-122"/>
              <a:cs typeface="Cabinet Grotesk" pitchFamily="34" charset="-120"/>
            </a:endParaRPr>
          </a:p>
          <a:p>
            <a:pPr algn="ctr">
              <a:lnSpc>
                <a:spcPts val="1365"/>
              </a:lnSpc>
            </a:pPr>
            <a:endParaRPr lang="en-US" sz="975" dirty="0"/>
          </a:p>
        </p:txBody>
      </p:sp>
      <p:sp>
        <p:nvSpPr>
          <p:cNvPr id="9" name="Text 6"/>
          <p:cNvSpPr/>
          <p:nvPr/>
        </p:nvSpPr>
        <p:spPr>
          <a:xfrm>
            <a:off x="788683" y="3953858"/>
            <a:ext cx="944424" cy="173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365"/>
              </a:lnSpc>
            </a:pPr>
            <a:r>
              <a:rPr lang="sr-Latn-RS" sz="1000" b="1" kern="0" spc="-24" dirty="0">
                <a:solidFill>
                  <a:srgbClr val="333333"/>
                </a:solidFill>
                <a:latin typeface="Söhne"/>
                <a:ea typeface="Junicode" pitchFamily="34" charset="-122"/>
              </a:rPr>
              <a:t>PROIZVODNJA</a:t>
            </a:r>
            <a:endParaRPr lang="en-US" sz="975" dirty="0">
              <a:latin typeface="Söhne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59062" y="4238775"/>
            <a:ext cx="2116563" cy="693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365"/>
              </a:lnSpc>
            </a:pPr>
            <a:r>
              <a:rPr lang="sr-Latn-RS" sz="1000" kern="0" spc="-24" dirty="0" smtClean="0">
                <a:solidFill>
                  <a:srgbClr val="333333"/>
                </a:solidFill>
                <a:latin typeface="Söhne"/>
                <a:ea typeface="Junicode" pitchFamily="34" charset="-122"/>
              </a:rPr>
              <a:t>Celokupna proizvodnja Fragment ploča se odvina u NTP Čačak. Fragment poseduje svu potrebnu opremu i znanja za proizvodnju.</a:t>
            </a:r>
            <a:endParaRPr lang="en-US" sz="975" dirty="0">
              <a:latin typeface="Söhne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578243" y="247700"/>
            <a:ext cx="36576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375"/>
              </a:lnSpc>
            </a:pPr>
            <a:r>
              <a:rPr lang="sr-Latn-RS" sz="3200" b="1" kern="0" spc="-24" dirty="0">
                <a:solidFill>
                  <a:srgbClr val="111111"/>
                </a:solidFill>
                <a:latin typeface="+mj-lt"/>
                <a:ea typeface="Cabinet Grotesk" pitchFamily="34" charset="-122"/>
                <a:cs typeface="Cabinet Grotesk" pitchFamily="34" charset="-120"/>
              </a:rPr>
              <a:t>Biznis model</a:t>
            </a:r>
            <a:endParaRPr lang="en-US" sz="3200" b="1" dirty="0">
              <a:latin typeface="+mj-lt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193174" y="1267309"/>
            <a:ext cx="1608607" cy="1608607"/>
          </a:xfrm>
          <a:prstGeom prst="roundRect">
            <a:avLst>
              <a:gd name="adj" fmla="val 45000"/>
            </a:avLst>
          </a:prstGeom>
          <a:solidFill>
            <a:srgbClr val="FFFFFF">
              <a:alpha val="0"/>
            </a:srgbClr>
          </a:solidFill>
          <a:ln w="5292">
            <a:solidFill>
              <a:srgbClr val="7FCED5"/>
            </a:solidFill>
          </a:ln>
        </p:spPr>
        <p:txBody>
          <a:bodyPr wrap="square" lIns="89367" tIns="189905" rIns="89367" bIns="189905" rtlCol="0" anchor="ctr"/>
          <a:lstStyle/>
          <a:p>
            <a:pPr algn="ctr">
              <a:lnSpc>
                <a:spcPts val="1365"/>
              </a:lnSpc>
            </a:pPr>
            <a:r>
              <a:rPr lang="sr-Latn-RS" sz="1000" kern="0" spc="-24" dirty="0">
                <a:solidFill>
                  <a:srgbClr val="111111"/>
                </a:solidFill>
                <a:latin typeface="Cabinet Grotesk" pitchFamily="34" charset="0"/>
                <a:ea typeface="Cabinet Grotesk" pitchFamily="34" charset="-122"/>
                <a:cs typeface="Cabinet Grotesk" pitchFamily="34" charset="-120"/>
              </a:rPr>
              <a:t>Krajnji korisnik</a:t>
            </a:r>
            <a:endParaRPr lang="en-US" sz="975" dirty="0"/>
          </a:p>
        </p:txBody>
      </p:sp>
      <p:sp>
        <p:nvSpPr>
          <p:cNvPr id="13" name="Text 10"/>
          <p:cNvSpPr/>
          <p:nvPr/>
        </p:nvSpPr>
        <p:spPr>
          <a:xfrm>
            <a:off x="3643053" y="2656126"/>
            <a:ext cx="1190525" cy="1050971"/>
          </a:xfrm>
          <a:prstGeom prst="roundRect">
            <a:avLst>
              <a:gd name="adj" fmla="val 45000"/>
            </a:avLst>
          </a:prstGeom>
          <a:solidFill>
            <a:srgbClr val="FFFFFF">
              <a:alpha val="0"/>
            </a:srgbClr>
          </a:solidFill>
          <a:ln w="5292">
            <a:solidFill>
              <a:srgbClr val="111111"/>
            </a:solidFill>
          </a:ln>
        </p:spPr>
        <p:txBody>
          <a:bodyPr wrap="square" lIns="89367" tIns="189905" rIns="89367" bIns="189905" rtlCol="0" anchor="ctr"/>
          <a:lstStyle/>
          <a:p>
            <a:pPr algn="ctr">
              <a:lnSpc>
                <a:spcPts val="1365"/>
              </a:lnSpc>
            </a:pPr>
            <a:r>
              <a:rPr lang="sr-Latn-RS" sz="800" kern="0" spc="-24" dirty="0">
                <a:solidFill>
                  <a:srgbClr val="111111"/>
                </a:solidFill>
                <a:latin typeface="Cabinet Grotesk" pitchFamily="34" charset="0"/>
                <a:ea typeface="Cabinet Grotesk" pitchFamily="34" charset="-122"/>
                <a:cs typeface="Cabinet Grotesk" pitchFamily="34" charset="-120"/>
              </a:rPr>
              <a:t>DISTRIBUTERI VELIKIH PLOČA</a:t>
            </a:r>
            <a:endParaRPr lang="en-US" sz="800" dirty="0"/>
          </a:p>
        </p:txBody>
      </p:sp>
      <p:sp>
        <p:nvSpPr>
          <p:cNvPr id="14" name="Text 11"/>
          <p:cNvSpPr/>
          <p:nvPr/>
        </p:nvSpPr>
        <p:spPr>
          <a:xfrm>
            <a:off x="3464207" y="3993295"/>
            <a:ext cx="1396502" cy="13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365"/>
              </a:lnSpc>
            </a:pPr>
            <a:r>
              <a:rPr lang="sr-Latn-RS" sz="975" b="1" dirty="0"/>
              <a:t>PRODAJNI KANALI</a:t>
            </a:r>
            <a:endParaRPr lang="en-US" sz="975" b="1" dirty="0"/>
          </a:p>
        </p:txBody>
      </p:sp>
      <p:sp>
        <p:nvSpPr>
          <p:cNvPr id="15" name="Text 12"/>
          <p:cNvSpPr/>
          <p:nvPr/>
        </p:nvSpPr>
        <p:spPr>
          <a:xfrm>
            <a:off x="3454289" y="4159523"/>
            <a:ext cx="2440922" cy="1277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365"/>
              </a:lnSpc>
            </a:pPr>
            <a:r>
              <a:rPr lang="sr-Latn-RS" sz="975" dirty="0">
                <a:latin typeface="Söhne"/>
              </a:rPr>
              <a:t>Naša strategija je da koristimo trendsetere poput arhitekata i dizajnera enterijera, kao i vodeće mreže za distribuciju nameštaja kako bismo imali niske troškove akvizicije novih klijenata</a:t>
            </a:r>
            <a:endParaRPr lang="en-US" sz="975" dirty="0">
              <a:latin typeface="Söhne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335262" y="3953858"/>
            <a:ext cx="1662983" cy="2056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365"/>
              </a:lnSpc>
            </a:pPr>
            <a:r>
              <a:rPr lang="sr-Latn-RS" sz="1000" b="1" kern="0" spc="-24" dirty="0">
                <a:solidFill>
                  <a:srgbClr val="333333"/>
                </a:solidFill>
                <a:ea typeface="Junicode" pitchFamily="34" charset="-122"/>
              </a:rPr>
              <a:t>SEGMENTI KUPACA</a:t>
            </a:r>
            <a:endParaRPr lang="en-US" sz="975" dirty="0"/>
          </a:p>
        </p:txBody>
      </p:sp>
      <p:sp>
        <p:nvSpPr>
          <p:cNvPr id="17" name="Text 14"/>
          <p:cNvSpPr/>
          <p:nvPr/>
        </p:nvSpPr>
        <p:spPr>
          <a:xfrm>
            <a:off x="6335263" y="4154781"/>
            <a:ext cx="2280865" cy="741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365"/>
              </a:lnSpc>
            </a:pPr>
            <a:r>
              <a:rPr lang="sr-Latn-RS" sz="975" dirty="0">
                <a:latin typeface="Söhne"/>
              </a:rPr>
              <a:t>Naši krajnji kupci su domaćinstva i poslovni </a:t>
            </a:r>
            <a:r>
              <a:rPr lang="sr-Latn-RS" sz="975" dirty="0" smtClean="0">
                <a:latin typeface="Söhne"/>
              </a:rPr>
              <a:t>klijenti koji </a:t>
            </a:r>
            <a:r>
              <a:rPr lang="sr-Latn-RS" sz="975" dirty="0">
                <a:latin typeface="Söhne"/>
              </a:rPr>
              <a:t>traže ekološki prihvatljive alternative postojećim građevinskim materijalima</a:t>
            </a:r>
            <a:endParaRPr lang="en-US" sz="975" dirty="0">
              <a:latin typeface="Söhne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F380E684-B666-D7F3-4834-B7FC78685CCB}"/>
              </a:ext>
            </a:extLst>
          </p:cNvPr>
          <p:cNvGrpSpPr/>
          <p:nvPr/>
        </p:nvGrpSpPr>
        <p:grpSpPr>
          <a:xfrm>
            <a:off x="2307515" y="2187591"/>
            <a:ext cx="1278143" cy="83918"/>
            <a:chOff x="2307515" y="2376779"/>
            <a:chExt cx="1278143" cy="83918"/>
          </a:xfrm>
        </p:grpSpPr>
        <p:sp>
          <p:nvSpPr>
            <p:cNvPr id="18" name="Shape 15"/>
            <p:cNvSpPr/>
            <p:nvPr/>
          </p:nvSpPr>
          <p:spPr>
            <a:xfrm>
              <a:off x="2503081" y="2376779"/>
              <a:ext cx="1082577" cy="0"/>
            </a:xfrm>
            <a:prstGeom prst="line">
              <a:avLst/>
            </a:prstGeom>
            <a:solidFill>
              <a:srgbClr val="111111"/>
            </a:solidFill>
            <a:ln w="21167">
              <a:solidFill>
                <a:srgbClr val="047875"/>
              </a:solidFill>
              <a:prstDash val="solid"/>
              <a:headEnd type="oval"/>
              <a:tailEnd type="arrow"/>
            </a:ln>
          </p:spPr>
          <p:txBody>
            <a:bodyPr/>
            <a:lstStyle/>
            <a:p>
              <a:endParaRPr lang="x-none"/>
            </a:p>
          </p:txBody>
        </p:sp>
        <p:sp>
          <p:nvSpPr>
            <p:cNvPr id="21" name="Shape 18"/>
            <p:cNvSpPr/>
            <p:nvPr/>
          </p:nvSpPr>
          <p:spPr>
            <a:xfrm rot="10800000">
              <a:off x="2307515" y="2460697"/>
              <a:ext cx="1082577" cy="0"/>
            </a:xfrm>
            <a:prstGeom prst="line">
              <a:avLst/>
            </a:prstGeom>
            <a:solidFill>
              <a:srgbClr val="111111"/>
            </a:solidFill>
            <a:ln w="21167">
              <a:solidFill>
                <a:srgbClr val="047875"/>
              </a:solidFill>
              <a:prstDash val="solid"/>
              <a:headEnd type="oval"/>
              <a:tailEnd type="arrow"/>
            </a:ln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2" name="Text 10">
            <a:extLst>
              <a:ext uri="{FF2B5EF4-FFF2-40B4-BE49-F238E27FC236}">
                <a16:creationId xmlns:a16="http://schemas.microsoft.com/office/drawing/2014/main" xmlns="" id="{BCA4EAB7-5A6D-EB76-7F36-327B8F8A2DCA}"/>
              </a:ext>
            </a:extLst>
          </p:cNvPr>
          <p:cNvSpPr/>
          <p:nvPr/>
        </p:nvSpPr>
        <p:spPr>
          <a:xfrm>
            <a:off x="3669258" y="351449"/>
            <a:ext cx="1120949" cy="1005837"/>
          </a:xfrm>
          <a:prstGeom prst="roundRect">
            <a:avLst>
              <a:gd name="adj" fmla="val 45000"/>
            </a:avLst>
          </a:prstGeom>
          <a:solidFill>
            <a:srgbClr val="FFFFFF">
              <a:alpha val="0"/>
            </a:srgbClr>
          </a:solidFill>
          <a:ln w="5292">
            <a:solidFill>
              <a:srgbClr val="111111"/>
            </a:solidFill>
          </a:ln>
        </p:spPr>
        <p:txBody>
          <a:bodyPr wrap="square" lIns="89367" tIns="189905" rIns="89367" bIns="189905" rtlCol="0" anchor="ctr"/>
          <a:lstStyle/>
          <a:p>
            <a:pPr algn="ctr">
              <a:lnSpc>
                <a:spcPts val="1365"/>
              </a:lnSpc>
            </a:pPr>
            <a:r>
              <a:rPr lang="sr-Latn-RS" sz="800" kern="0" spc="-24" dirty="0">
                <a:solidFill>
                  <a:srgbClr val="111111"/>
                </a:solidFill>
                <a:ea typeface="Cabinet Grotesk" pitchFamily="34" charset="-122"/>
              </a:rPr>
              <a:t>ARHITEKTE I DIZAJNERI</a:t>
            </a:r>
            <a:endParaRPr lang="en-US" sz="800" dirty="0"/>
          </a:p>
        </p:txBody>
      </p:sp>
      <p:sp>
        <p:nvSpPr>
          <p:cNvPr id="22" name="Text 10">
            <a:extLst>
              <a:ext uri="{FF2B5EF4-FFF2-40B4-BE49-F238E27FC236}">
                <a16:creationId xmlns:a16="http://schemas.microsoft.com/office/drawing/2014/main" xmlns="" id="{EC49E18C-7D36-A495-47E1-97ED12C9C7A6}"/>
              </a:ext>
            </a:extLst>
          </p:cNvPr>
          <p:cNvSpPr/>
          <p:nvPr/>
        </p:nvSpPr>
        <p:spPr>
          <a:xfrm>
            <a:off x="3669258" y="1590521"/>
            <a:ext cx="1173198" cy="1005837"/>
          </a:xfrm>
          <a:prstGeom prst="roundRect">
            <a:avLst>
              <a:gd name="adj" fmla="val 45000"/>
            </a:avLst>
          </a:prstGeom>
          <a:solidFill>
            <a:srgbClr val="FFFFFF">
              <a:alpha val="0"/>
            </a:srgbClr>
          </a:solidFill>
          <a:ln w="5292">
            <a:solidFill>
              <a:srgbClr val="111111"/>
            </a:solidFill>
          </a:ln>
        </p:spPr>
        <p:txBody>
          <a:bodyPr wrap="square" lIns="89367" tIns="189905" rIns="89367" bIns="189905" rtlCol="0" anchor="ctr"/>
          <a:lstStyle/>
          <a:p>
            <a:pPr algn="ctr">
              <a:lnSpc>
                <a:spcPts val="1365"/>
              </a:lnSpc>
            </a:pPr>
            <a:r>
              <a:rPr lang="sr-Latn-RS" sz="800" kern="0" spc="-24" dirty="0">
                <a:solidFill>
                  <a:srgbClr val="111111"/>
                </a:solidFill>
                <a:latin typeface="Cabinet Grotesk" pitchFamily="34" charset="0"/>
                <a:ea typeface="Cabinet Grotesk" pitchFamily="34" charset="-122"/>
                <a:cs typeface="Cabinet Grotesk" pitchFamily="34" charset="-120"/>
              </a:rPr>
              <a:t>PROIZVOĐAČI NAMEŠTAJA</a:t>
            </a:r>
            <a:endParaRPr lang="en-US" sz="8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A5398DE-2B1F-55E0-5D4A-7FCA8154D951}"/>
              </a:ext>
            </a:extLst>
          </p:cNvPr>
          <p:cNvGrpSpPr/>
          <p:nvPr/>
        </p:nvGrpSpPr>
        <p:grpSpPr>
          <a:xfrm rot="20180525">
            <a:off x="2284075" y="1340402"/>
            <a:ext cx="1272915" cy="106024"/>
            <a:chOff x="2130421" y="1718463"/>
            <a:chExt cx="1272915" cy="106024"/>
          </a:xfrm>
        </p:grpSpPr>
        <p:sp>
          <p:nvSpPr>
            <p:cNvPr id="23" name="Shape 15">
              <a:extLst>
                <a:ext uri="{FF2B5EF4-FFF2-40B4-BE49-F238E27FC236}">
                  <a16:creationId xmlns:a16="http://schemas.microsoft.com/office/drawing/2014/main" xmlns="" id="{E97156F6-2041-6C78-2D9C-5F812FD09526}"/>
                </a:ext>
              </a:extLst>
            </p:cNvPr>
            <p:cNvSpPr/>
            <p:nvPr/>
          </p:nvSpPr>
          <p:spPr>
            <a:xfrm>
              <a:off x="2305209" y="1718463"/>
              <a:ext cx="1098127" cy="0"/>
            </a:xfrm>
            <a:prstGeom prst="line">
              <a:avLst/>
            </a:prstGeom>
            <a:solidFill>
              <a:srgbClr val="111111"/>
            </a:solidFill>
            <a:ln w="21167">
              <a:solidFill>
                <a:srgbClr val="047875"/>
              </a:solidFill>
              <a:prstDash val="solid"/>
              <a:headEnd type="oval"/>
              <a:tailEnd type="arrow"/>
            </a:ln>
          </p:spPr>
          <p:txBody>
            <a:bodyPr/>
            <a:lstStyle/>
            <a:p>
              <a:endParaRPr lang="x-none" dirty="0"/>
            </a:p>
          </p:txBody>
        </p:sp>
        <p:sp>
          <p:nvSpPr>
            <p:cNvPr id="24" name="Shape 18">
              <a:extLst>
                <a:ext uri="{FF2B5EF4-FFF2-40B4-BE49-F238E27FC236}">
                  <a16:creationId xmlns:a16="http://schemas.microsoft.com/office/drawing/2014/main" xmlns="" id="{AE3A18FB-B1D7-B6BD-E016-FB0F1C59532E}"/>
                </a:ext>
              </a:extLst>
            </p:cNvPr>
            <p:cNvSpPr/>
            <p:nvPr/>
          </p:nvSpPr>
          <p:spPr>
            <a:xfrm rot="10800000">
              <a:off x="2130421" y="1824487"/>
              <a:ext cx="1054131" cy="0"/>
            </a:xfrm>
            <a:prstGeom prst="line">
              <a:avLst/>
            </a:prstGeom>
            <a:solidFill>
              <a:srgbClr val="111111"/>
            </a:solidFill>
            <a:ln w="21167">
              <a:solidFill>
                <a:srgbClr val="047875"/>
              </a:solidFill>
              <a:prstDash val="solid"/>
              <a:headEnd type="oval"/>
              <a:tailEnd type="arrow"/>
            </a:ln>
          </p:spPr>
          <p:txBody>
            <a:bodyPr/>
            <a:lstStyle/>
            <a:p>
              <a:endParaRPr lang="x-none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0D5DDA4-4516-ABFB-5764-697C8CB16DB3}"/>
              </a:ext>
            </a:extLst>
          </p:cNvPr>
          <p:cNvGrpSpPr/>
          <p:nvPr/>
        </p:nvGrpSpPr>
        <p:grpSpPr>
          <a:xfrm rot="1347431">
            <a:off x="2184553" y="3000841"/>
            <a:ext cx="1278143" cy="83918"/>
            <a:chOff x="2153136" y="3023984"/>
            <a:chExt cx="1278143" cy="83918"/>
          </a:xfrm>
        </p:grpSpPr>
        <p:sp>
          <p:nvSpPr>
            <p:cNvPr id="44" name="Shape 15">
              <a:extLst>
                <a:ext uri="{FF2B5EF4-FFF2-40B4-BE49-F238E27FC236}">
                  <a16:creationId xmlns:a16="http://schemas.microsoft.com/office/drawing/2014/main" xmlns="" id="{97750231-FA1E-FF38-5D5D-BC918F3CF526}"/>
                </a:ext>
              </a:extLst>
            </p:cNvPr>
            <p:cNvSpPr/>
            <p:nvPr/>
          </p:nvSpPr>
          <p:spPr>
            <a:xfrm>
              <a:off x="2348702" y="3023984"/>
              <a:ext cx="1082577" cy="0"/>
            </a:xfrm>
            <a:prstGeom prst="line">
              <a:avLst/>
            </a:prstGeom>
            <a:solidFill>
              <a:srgbClr val="111111"/>
            </a:solidFill>
            <a:ln w="21167">
              <a:solidFill>
                <a:srgbClr val="047875"/>
              </a:solidFill>
              <a:prstDash val="solid"/>
              <a:headEnd type="oval"/>
              <a:tailEnd type="arrow"/>
            </a:ln>
          </p:spPr>
          <p:txBody>
            <a:bodyPr/>
            <a:lstStyle/>
            <a:p>
              <a:endParaRPr lang="x-none"/>
            </a:p>
          </p:txBody>
        </p:sp>
        <p:sp>
          <p:nvSpPr>
            <p:cNvPr id="45" name="Shape 18">
              <a:extLst>
                <a:ext uri="{FF2B5EF4-FFF2-40B4-BE49-F238E27FC236}">
                  <a16:creationId xmlns:a16="http://schemas.microsoft.com/office/drawing/2014/main" xmlns="" id="{7320B954-D599-C0E7-A5D1-C6C04A10AC4E}"/>
                </a:ext>
              </a:extLst>
            </p:cNvPr>
            <p:cNvSpPr/>
            <p:nvPr/>
          </p:nvSpPr>
          <p:spPr>
            <a:xfrm rot="10800000">
              <a:off x="2153136" y="3107902"/>
              <a:ext cx="1082577" cy="0"/>
            </a:xfrm>
            <a:prstGeom prst="line">
              <a:avLst/>
            </a:prstGeom>
            <a:solidFill>
              <a:srgbClr val="111111"/>
            </a:solidFill>
            <a:ln w="21167">
              <a:solidFill>
                <a:srgbClr val="047875"/>
              </a:solidFill>
              <a:prstDash val="solid"/>
              <a:headEnd type="oval"/>
              <a:tailEnd type="arrow"/>
            </a:ln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09C579AC-D29F-9AAB-19C7-453183A49E13}"/>
              </a:ext>
            </a:extLst>
          </p:cNvPr>
          <p:cNvGrpSpPr/>
          <p:nvPr/>
        </p:nvGrpSpPr>
        <p:grpSpPr>
          <a:xfrm rot="20180525">
            <a:off x="5009462" y="2949509"/>
            <a:ext cx="1272915" cy="106024"/>
            <a:chOff x="2130421" y="1718463"/>
            <a:chExt cx="1272915" cy="106024"/>
          </a:xfrm>
        </p:grpSpPr>
        <p:sp>
          <p:nvSpPr>
            <p:cNvPr id="48" name="Shape 15">
              <a:extLst>
                <a:ext uri="{FF2B5EF4-FFF2-40B4-BE49-F238E27FC236}">
                  <a16:creationId xmlns:a16="http://schemas.microsoft.com/office/drawing/2014/main" xmlns="" id="{EC3803A7-4A6E-2A48-7208-EBBA350D16D2}"/>
                </a:ext>
              </a:extLst>
            </p:cNvPr>
            <p:cNvSpPr/>
            <p:nvPr/>
          </p:nvSpPr>
          <p:spPr>
            <a:xfrm>
              <a:off x="2305209" y="1718463"/>
              <a:ext cx="1098127" cy="0"/>
            </a:xfrm>
            <a:prstGeom prst="line">
              <a:avLst/>
            </a:prstGeom>
            <a:solidFill>
              <a:srgbClr val="111111"/>
            </a:solidFill>
            <a:ln w="21167">
              <a:solidFill>
                <a:srgbClr val="047875"/>
              </a:solidFill>
              <a:prstDash val="solid"/>
              <a:headEnd type="oval"/>
              <a:tailEnd type="arrow"/>
            </a:ln>
          </p:spPr>
          <p:txBody>
            <a:bodyPr/>
            <a:lstStyle/>
            <a:p>
              <a:endParaRPr lang="x-none" dirty="0"/>
            </a:p>
          </p:txBody>
        </p:sp>
        <p:sp>
          <p:nvSpPr>
            <p:cNvPr id="49" name="Shape 18">
              <a:extLst>
                <a:ext uri="{FF2B5EF4-FFF2-40B4-BE49-F238E27FC236}">
                  <a16:creationId xmlns:a16="http://schemas.microsoft.com/office/drawing/2014/main" xmlns="" id="{5F7017D2-700B-2F2B-EA1D-045CDE2E18A4}"/>
                </a:ext>
              </a:extLst>
            </p:cNvPr>
            <p:cNvSpPr/>
            <p:nvPr/>
          </p:nvSpPr>
          <p:spPr>
            <a:xfrm rot="10800000">
              <a:off x="2130421" y="1824487"/>
              <a:ext cx="1054131" cy="0"/>
            </a:xfrm>
            <a:prstGeom prst="line">
              <a:avLst/>
            </a:prstGeom>
            <a:solidFill>
              <a:srgbClr val="111111"/>
            </a:solidFill>
            <a:ln w="21167">
              <a:solidFill>
                <a:srgbClr val="047875"/>
              </a:solidFill>
              <a:prstDash val="solid"/>
              <a:headEnd type="oval"/>
              <a:tailEnd type="arrow"/>
            </a:ln>
          </p:spPr>
          <p:txBody>
            <a:bodyPr/>
            <a:lstStyle/>
            <a:p>
              <a:endParaRPr lang="x-none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D0EFFDDC-D808-30A9-8DA3-57476E71A482}"/>
              </a:ext>
            </a:extLst>
          </p:cNvPr>
          <p:cNvGrpSpPr/>
          <p:nvPr/>
        </p:nvGrpSpPr>
        <p:grpSpPr>
          <a:xfrm rot="1347431">
            <a:off x="4933691" y="1243293"/>
            <a:ext cx="1278143" cy="83918"/>
            <a:chOff x="2153136" y="3023984"/>
            <a:chExt cx="1278143" cy="83918"/>
          </a:xfrm>
        </p:grpSpPr>
        <p:sp>
          <p:nvSpPr>
            <p:cNvPr id="51" name="Shape 15">
              <a:extLst>
                <a:ext uri="{FF2B5EF4-FFF2-40B4-BE49-F238E27FC236}">
                  <a16:creationId xmlns:a16="http://schemas.microsoft.com/office/drawing/2014/main" xmlns="" id="{1689E4A9-875A-3C6D-F2E9-7DAE0794D113}"/>
                </a:ext>
              </a:extLst>
            </p:cNvPr>
            <p:cNvSpPr/>
            <p:nvPr/>
          </p:nvSpPr>
          <p:spPr>
            <a:xfrm>
              <a:off x="2348702" y="3023984"/>
              <a:ext cx="1082577" cy="0"/>
            </a:xfrm>
            <a:prstGeom prst="line">
              <a:avLst/>
            </a:prstGeom>
            <a:solidFill>
              <a:srgbClr val="111111"/>
            </a:solidFill>
            <a:ln w="21167">
              <a:solidFill>
                <a:srgbClr val="047875"/>
              </a:solidFill>
              <a:prstDash val="solid"/>
              <a:headEnd type="oval"/>
              <a:tailEnd type="arrow"/>
            </a:ln>
          </p:spPr>
          <p:txBody>
            <a:bodyPr/>
            <a:lstStyle/>
            <a:p>
              <a:endParaRPr lang="x-none"/>
            </a:p>
          </p:txBody>
        </p:sp>
        <p:sp>
          <p:nvSpPr>
            <p:cNvPr id="52" name="Shape 18">
              <a:extLst>
                <a:ext uri="{FF2B5EF4-FFF2-40B4-BE49-F238E27FC236}">
                  <a16:creationId xmlns:a16="http://schemas.microsoft.com/office/drawing/2014/main" xmlns="" id="{69A61EF6-82BA-4C5B-8247-9CFE427BD3A4}"/>
                </a:ext>
              </a:extLst>
            </p:cNvPr>
            <p:cNvSpPr/>
            <p:nvPr/>
          </p:nvSpPr>
          <p:spPr>
            <a:xfrm rot="10800000">
              <a:off x="2153136" y="3107902"/>
              <a:ext cx="1082577" cy="0"/>
            </a:xfrm>
            <a:prstGeom prst="line">
              <a:avLst/>
            </a:prstGeom>
            <a:solidFill>
              <a:srgbClr val="111111"/>
            </a:solidFill>
            <a:ln w="21167">
              <a:solidFill>
                <a:srgbClr val="047875"/>
              </a:solidFill>
              <a:prstDash val="solid"/>
              <a:headEnd type="oval"/>
              <a:tailEnd type="arrow"/>
            </a:ln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1F2D7B6E-A443-3E61-A462-468F66B635F8}"/>
              </a:ext>
            </a:extLst>
          </p:cNvPr>
          <p:cNvGrpSpPr/>
          <p:nvPr/>
        </p:nvGrpSpPr>
        <p:grpSpPr>
          <a:xfrm>
            <a:off x="4860709" y="2269901"/>
            <a:ext cx="1278143" cy="83918"/>
            <a:chOff x="2307515" y="2376779"/>
            <a:chExt cx="1278143" cy="83918"/>
          </a:xfrm>
        </p:grpSpPr>
        <p:sp>
          <p:nvSpPr>
            <p:cNvPr id="56" name="Shape 15">
              <a:extLst>
                <a:ext uri="{FF2B5EF4-FFF2-40B4-BE49-F238E27FC236}">
                  <a16:creationId xmlns:a16="http://schemas.microsoft.com/office/drawing/2014/main" xmlns="" id="{2866DEEF-CE36-E2D3-366E-D98A3D1B2063}"/>
                </a:ext>
              </a:extLst>
            </p:cNvPr>
            <p:cNvSpPr/>
            <p:nvPr/>
          </p:nvSpPr>
          <p:spPr>
            <a:xfrm>
              <a:off x="2503081" y="2376779"/>
              <a:ext cx="1082577" cy="0"/>
            </a:xfrm>
            <a:prstGeom prst="line">
              <a:avLst/>
            </a:prstGeom>
            <a:solidFill>
              <a:srgbClr val="111111"/>
            </a:solidFill>
            <a:ln w="21167">
              <a:solidFill>
                <a:srgbClr val="047875"/>
              </a:solidFill>
              <a:prstDash val="solid"/>
              <a:headEnd type="oval"/>
              <a:tailEnd type="arrow"/>
            </a:ln>
          </p:spPr>
          <p:txBody>
            <a:bodyPr/>
            <a:lstStyle/>
            <a:p>
              <a:endParaRPr lang="x-none"/>
            </a:p>
          </p:txBody>
        </p:sp>
        <p:sp>
          <p:nvSpPr>
            <p:cNvPr id="57" name="Shape 18">
              <a:extLst>
                <a:ext uri="{FF2B5EF4-FFF2-40B4-BE49-F238E27FC236}">
                  <a16:creationId xmlns:a16="http://schemas.microsoft.com/office/drawing/2014/main" xmlns="" id="{4424ABB7-F5BD-0F20-4C9C-7DE6F9B179B8}"/>
                </a:ext>
              </a:extLst>
            </p:cNvPr>
            <p:cNvSpPr/>
            <p:nvPr/>
          </p:nvSpPr>
          <p:spPr>
            <a:xfrm rot="10800000">
              <a:off x="2307515" y="2460697"/>
              <a:ext cx="1082577" cy="0"/>
            </a:xfrm>
            <a:prstGeom prst="line">
              <a:avLst/>
            </a:prstGeom>
            <a:solidFill>
              <a:srgbClr val="111111"/>
            </a:solidFill>
            <a:ln w="21167">
              <a:solidFill>
                <a:srgbClr val="047875"/>
              </a:solidFill>
              <a:prstDash val="solid"/>
              <a:headEnd type="oval"/>
              <a:tailEnd type="arrow"/>
            </a:ln>
          </p:spPr>
          <p:txBody>
            <a:bodyPr/>
            <a:lstStyle/>
            <a:p>
              <a:endParaRPr lang="x-non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48"/>
            <a:ext cx="9144000" cy="512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94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0"/>
            <a:ext cx="9144000" cy="5140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3"/>
          <p:cNvSpPr/>
          <p:nvPr/>
        </p:nvSpPr>
        <p:spPr>
          <a:xfrm rot="16200000">
            <a:off x="-1912750" y="2291318"/>
            <a:ext cx="5011274" cy="4286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375"/>
              </a:lnSpc>
            </a:pPr>
            <a:r>
              <a:rPr lang="en-US" sz="3200" b="1" kern="0" spc="-24" dirty="0">
                <a:solidFill>
                  <a:srgbClr val="111111"/>
                </a:solidFill>
                <a:ea typeface="Cabinet Grotesk" pitchFamily="34" charset="-122"/>
                <a:cs typeface="Cabinet Grotesk" pitchFamily="34" charset="-120"/>
              </a:rPr>
              <a:t>SDG </a:t>
            </a:r>
            <a:r>
              <a:rPr lang="en-US" sz="3200" b="1" kern="0" spc="-24" dirty="0" err="1">
                <a:solidFill>
                  <a:srgbClr val="111111"/>
                </a:solidFill>
                <a:ea typeface="Cabinet Grotesk" pitchFamily="34" charset="-122"/>
                <a:cs typeface="Cabinet Grotesk" pitchFamily="34" charset="-120"/>
              </a:rPr>
              <a:t>strategija</a:t>
            </a:r>
            <a:endParaRPr lang="en-US" sz="3200" b="1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57344AC6-8306-107C-4EBA-28409F4B5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84575" y="174809"/>
            <a:ext cx="2330824" cy="233082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BFED2F91-FA95-F854-4458-A50B932A0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15587" y="2680448"/>
            <a:ext cx="2330824" cy="233082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73479EDB-742A-D059-A8C1-1088E82F1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10045" y="2680448"/>
            <a:ext cx="2330824" cy="233082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EDE04299-3E2B-FD7A-AE13-3047122068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621129" y="174809"/>
            <a:ext cx="2330824" cy="233082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6CF129DC-4F24-5A5D-9C78-4561EA868D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102981" y="174809"/>
            <a:ext cx="2330824" cy="233082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8F8CAA9A-8026-0420-7EBC-88991CC8F2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621129" y="2680448"/>
            <a:ext cx="2330824" cy="233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9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0"/>
    </mc:Choice>
    <mc:Fallback xmlns="">
      <p:transition spd="slow" advTm="76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tray with flowers on it&#10;&#10;Description automatically generated">
            <a:extLst>
              <a:ext uri="{FF2B5EF4-FFF2-40B4-BE49-F238E27FC236}">
                <a16:creationId xmlns:a16="http://schemas.microsoft.com/office/drawing/2014/main" xmlns="" id="{8A9394C1-9AB5-4FA5-B7AB-45FCB92E8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40"/>
          <a:stretch/>
        </p:blipFill>
        <p:spPr>
          <a:xfrm>
            <a:off x="-2406650" y="0"/>
            <a:ext cx="4253035" cy="51435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710394" y="2694095"/>
            <a:ext cx="1828800" cy="173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365"/>
              </a:lnSpc>
            </a:pPr>
            <a:r>
              <a:rPr lang="en-US" sz="2000" kern="0" spc="-24" dirty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Pavle Milošević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2710394" y="3004058"/>
            <a:ext cx="2593872" cy="2139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/>
            <a:r>
              <a:rPr lang="en-GB" sz="1400" b="1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Generalni</a:t>
            </a:r>
            <a:r>
              <a:rPr lang="en-GB" sz="1400" b="1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1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direktor</a:t>
            </a:r>
            <a:r>
              <a:rPr lang="en-GB" sz="1400" b="1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</a:p>
          <a:p>
            <a:pPr algn="l"/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Preduzetnik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zagovornik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održivosti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.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Obrazovanje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: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Ekonomija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politika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kineski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jezik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i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međunarodno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poslovanje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.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Menadžment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projekata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u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hemijskoj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industriji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. 10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godina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iskustva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u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razvoju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i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inovacijama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ekološki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prihvatljivih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1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proizvoda</a:t>
            </a:r>
            <a:r>
              <a:rPr lang="en-GB" sz="1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.</a:t>
            </a:r>
            <a:endParaRPr lang="en-US" sz="1300" i="1" dirty="0"/>
          </a:p>
        </p:txBody>
      </p:sp>
      <p:sp>
        <p:nvSpPr>
          <p:cNvPr id="11" name="Text 8"/>
          <p:cNvSpPr/>
          <p:nvPr/>
        </p:nvSpPr>
        <p:spPr>
          <a:xfrm>
            <a:off x="5836024" y="2703693"/>
            <a:ext cx="1828800" cy="173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365"/>
              </a:lnSpc>
            </a:pPr>
            <a:r>
              <a:rPr lang="en-US" sz="2000" b="1" kern="0" spc="-24" dirty="0">
                <a:solidFill>
                  <a:srgbClr val="333333"/>
                </a:solidFill>
                <a:latin typeface="+mj-lt"/>
                <a:ea typeface="Junicode" pitchFamily="34" charset="-122"/>
                <a:cs typeface="Junicode" pitchFamily="34" charset="-120"/>
              </a:rPr>
              <a:t>Marija Marković</a:t>
            </a:r>
            <a:endParaRPr lang="en-US" sz="2000" dirty="0">
              <a:latin typeface="+mj-lt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836024" y="3013656"/>
            <a:ext cx="3172509" cy="2325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/>
            <a:r>
              <a:rPr lang="en-US" sz="1400" b="1" i="1" kern="0" spc="-24" dirty="0" err="1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Kreativna</a:t>
            </a:r>
            <a:r>
              <a:rPr lang="en-US" sz="1400" b="1" i="1" kern="0" spc="-24" dirty="0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 </a:t>
            </a:r>
            <a:r>
              <a:rPr lang="en-US" sz="1400" b="1" i="1" kern="0" spc="-24" dirty="0" err="1">
                <a:solidFill>
                  <a:srgbClr val="333333"/>
                </a:solidFill>
                <a:ea typeface="Junicode" pitchFamily="34" charset="-122"/>
                <a:cs typeface="Junicode" pitchFamily="34" charset="-120"/>
              </a:rPr>
              <a:t>direktorka</a:t>
            </a:r>
            <a:endParaRPr lang="en-US" sz="1400" b="1" dirty="0"/>
          </a:p>
          <a:p>
            <a:pPr algn="l"/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Interdisciplinarni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umetnica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i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aktivistkinja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. </a:t>
            </a:r>
          </a:p>
          <a:p>
            <a:pPr algn="l"/>
            <a:r>
              <a:rPr lang="en-GB" sz="1400" dirty="0">
                <a:solidFill>
                  <a:srgbClr val="0D0D0D"/>
                </a:solidFill>
                <a:highlight>
                  <a:srgbClr val="FFFFFF"/>
                </a:highlight>
              </a:rPr>
              <a:t>MFA </a:t>
            </a:r>
            <a:r>
              <a:rPr lang="en-GB" sz="1400" dirty="0" err="1">
                <a:solidFill>
                  <a:srgbClr val="0D0D0D"/>
                </a:solidFill>
                <a:highlight>
                  <a:srgbClr val="FFFFFF"/>
                </a:highlight>
              </a:rPr>
              <a:t>Fakultet</a:t>
            </a:r>
            <a:r>
              <a:rPr lang="en-GB" sz="1400" dirty="0">
                <a:solidFill>
                  <a:srgbClr val="0D0D0D"/>
                </a:solidFill>
                <a:highlight>
                  <a:srgbClr val="FFFFFF"/>
                </a:highlight>
              </a:rPr>
              <a:t> </a:t>
            </a:r>
            <a:r>
              <a:rPr lang="en-GB" sz="1400" dirty="0" err="1">
                <a:solidFill>
                  <a:srgbClr val="0D0D0D"/>
                </a:solidFill>
                <a:highlight>
                  <a:srgbClr val="FFFFFF"/>
                </a:highlight>
              </a:rPr>
              <a:t>likovnih</a:t>
            </a:r>
            <a:r>
              <a:rPr lang="en-GB" sz="1400" dirty="0">
                <a:solidFill>
                  <a:srgbClr val="0D0D0D"/>
                </a:solidFill>
                <a:highlight>
                  <a:srgbClr val="FFFFFF"/>
                </a:highlight>
              </a:rPr>
              <a:t> </a:t>
            </a:r>
            <a:r>
              <a:rPr lang="en-GB" sz="1400" dirty="0" err="1">
                <a:solidFill>
                  <a:srgbClr val="0D0D0D"/>
                </a:solidFill>
                <a:highlight>
                  <a:srgbClr val="FFFFFF"/>
                </a:highlight>
              </a:rPr>
              <a:t>umetnosti</a:t>
            </a:r>
            <a:r>
              <a:rPr lang="en-GB" sz="1400" dirty="0">
                <a:solidFill>
                  <a:srgbClr val="0D0D0D"/>
                </a:solidFill>
                <a:highlight>
                  <a:srgbClr val="FFFFFF"/>
                </a:highlight>
              </a:rPr>
              <a:t>, Beograd</a:t>
            </a:r>
            <a:endParaRPr lang="en-GB" sz="1400" b="0" i="0" dirty="0">
              <a:solidFill>
                <a:srgbClr val="0D0D0D"/>
              </a:solidFill>
              <a:effectLst/>
              <a:highlight>
                <a:srgbClr val="FFFFFF"/>
              </a:highlight>
            </a:endParaRPr>
          </a:p>
          <a:p>
            <a:pPr algn="l"/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MFA Parsons School of Design, 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Njujork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(2017). </a:t>
            </a:r>
          </a:p>
          <a:p>
            <a:pPr algn="l"/>
            <a:r>
              <a:rPr lang="en-GB" sz="1400" dirty="0" err="1">
                <a:solidFill>
                  <a:srgbClr val="0D0D0D"/>
                </a:solidFill>
                <a:highlight>
                  <a:srgbClr val="FFFFFF"/>
                </a:highlight>
              </a:rPr>
              <a:t>S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uosnivačica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organizacije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za 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ekološki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aktivizam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"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Zeleni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talas". 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Aktivno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promoviše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ekološku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svest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i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zaštitu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životne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14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sredine</a:t>
            </a:r>
            <a:r>
              <a:rPr lang="en-GB" sz="1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.</a:t>
            </a:r>
          </a:p>
        </p:txBody>
      </p:sp>
      <p:sp>
        <p:nvSpPr>
          <p:cNvPr id="13" name="Text 10"/>
          <p:cNvSpPr/>
          <p:nvPr/>
        </p:nvSpPr>
        <p:spPr>
          <a:xfrm>
            <a:off x="250621" y="4604503"/>
            <a:ext cx="45720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3375"/>
              </a:lnSpc>
            </a:pPr>
            <a:r>
              <a:rPr lang="en-US" sz="3000" b="0" kern="0" spc="-24" dirty="0" err="1">
                <a:solidFill>
                  <a:srgbClr val="111111"/>
                </a:solidFill>
                <a:latin typeface="Cabinet Grotesk" pitchFamily="34" charset="0"/>
                <a:ea typeface="Cabinet Grotesk" pitchFamily="34" charset="-122"/>
                <a:cs typeface="Cabinet Grotesk" pitchFamily="34" charset="-120"/>
              </a:rPr>
              <a:t>Naš</a:t>
            </a:r>
            <a:r>
              <a:rPr lang="en-US" sz="3000" b="0" kern="0" spc="-24" dirty="0">
                <a:solidFill>
                  <a:srgbClr val="111111"/>
                </a:solidFill>
                <a:latin typeface="Cabinet Grotesk" pitchFamily="34" charset="0"/>
                <a:ea typeface="Cabinet Grotesk" pitchFamily="34" charset="-122"/>
                <a:cs typeface="Cabinet Grotesk" pitchFamily="34" charset="-120"/>
              </a:rPr>
              <a:t> </a:t>
            </a:r>
            <a:r>
              <a:rPr lang="en-US" sz="3000" b="0" kern="0" spc="-24" dirty="0" err="1">
                <a:solidFill>
                  <a:srgbClr val="111111"/>
                </a:solidFill>
                <a:latin typeface="Cabinet Grotesk" pitchFamily="34" charset="0"/>
                <a:ea typeface="Cabinet Grotesk" pitchFamily="34" charset="-122"/>
                <a:cs typeface="Cabinet Grotesk" pitchFamily="34" charset="-120"/>
              </a:rPr>
              <a:t>tim</a:t>
            </a:r>
            <a:endParaRPr lang="en-US" sz="3000" dirty="0"/>
          </a:p>
        </p:txBody>
      </p:sp>
      <p:pic>
        <p:nvPicPr>
          <p:cNvPr id="15" name="Image 1" descr="https://pitch-assets-ccb95893-de3f-4266-973c-20049231b248.s3.eu-west-1.amazonaws.com/cd5e8d5b-11c4-448c-93fc-de178266b08e?pitch-bytes=167361&amp;pitch-content-type=image%2F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93460" y="324555"/>
            <a:ext cx="2161660" cy="2161660"/>
          </a:xfrm>
          <a:prstGeom prst="rect">
            <a:avLst/>
          </a:prstGeom>
        </p:spPr>
      </p:pic>
      <p:pic>
        <p:nvPicPr>
          <p:cNvPr id="16" name="Image 2" descr="https://pitch-assets-ccb95893-de3f-4266-973c-20049231b248.s3.eu-west-1.amazonaws.com/25d936f4-504a-4155-9a75-cfb70ee6b642?pitch-bytes=289590&amp;pitch-content-type=image%2F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81468" y="324555"/>
            <a:ext cx="2183718" cy="21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9"/>
    </mc:Choice>
    <mc:Fallback xmlns="">
      <p:transition spd="slow" advTm="1081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2482</TotalTime>
  <Words>450</Words>
  <Application>Microsoft Office PowerPoint</Application>
  <PresentationFormat>On-screen Show (16:9)</PresentationFormat>
  <Paragraphs>67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Cabinet Grotesk</vt:lpstr>
      <vt:lpstr>Calibri</vt:lpstr>
      <vt:lpstr>Calibri Light</vt:lpstr>
      <vt:lpstr>Junicode</vt:lpstr>
      <vt:lpstr>Söhne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never looked so good.</dc:title>
  <dc:subject>PptxGenJS Presentation</dc:subject>
  <dc:creator>Pitch Software GmbH</dc:creator>
  <cp:lastModifiedBy>Pavle</cp:lastModifiedBy>
  <cp:revision>32</cp:revision>
  <dcterms:created xsi:type="dcterms:W3CDTF">2023-10-02T06:25:06Z</dcterms:created>
  <dcterms:modified xsi:type="dcterms:W3CDTF">2024-05-30T21:29:38Z</dcterms:modified>
</cp:coreProperties>
</file>